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0D9071A-BE44-46AD-BA16-C799FF37F363}" type="datetimeFigureOut">
              <a:rPr lang="ru-RU" smtClean="0"/>
              <a:pPr/>
              <a:t>09.03.2022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34DA8FF-97CC-494F-83C2-2981CBAF1CB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0D9071A-BE44-46AD-BA16-C799FF37F363}" type="datetimeFigureOut">
              <a:rPr lang="ru-RU" smtClean="0"/>
              <a:pPr/>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4DA8FF-97CC-494F-83C2-2981CBAF1CB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0D9071A-BE44-46AD-BA16-C799FF37F363}" type="datetimeFigureOut">
              <a:rPr lang="ru-RU" smtClean="0"/>
              <a:pPr/>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4DA8FF-97CC-494F-83C2-2981CBAF1CB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0D9071A-BE44-46AD-BA16-C799FF37F363}" type="datetimeFigureOut">
              <a:rPr lang="ru-RU" smtClean="0"/>
              <a:pPr/>
              <a:t>09.03.2022</a:t>
            </a:fld>
            <a:endParaRPr lang="ru-RU"/>
          </a:p>
        </p:txBody>
      </p:sp>
      <p:sp>
        <p:nvSpPr>
          <p:cNvPr id="9" name="Номер слайда 8"/>
          <p:cNvSpPr>
            <a:spLocks noGrp="1"/>
          </p:cNvSpPr>
          <p:nvPr>
            <p:ph type="sldNum" sz="quarter" idx="15"/>
          </p:nvPr>
        </p:nvSpPr>
        <p:spPr/>
        <p:txBody>
          <a:bodyPr rtlCol="0"/>
          <a:lstStyle/>
          <a:p>
            <a:fld id="{434DA8FF-97CC-494F-83C2-2981CBAF1CB9}"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0D9071A-BE44-46AD-BA16-C799FF37F363}" type="datetimeFigureOut">
              <a:rPr lang="ru-RU" smtClean="0"/>
              <a:pPr/>
              <a:t>09.03.2022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434DA8FF-97CC-494F-83C2-2981CBAF1CB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0D9071A-BE44-46AD-BA16-C799FF37F363}" type="datetimeFigureOut">
              <a:rPr lang="ru-RU" smtClean="0"/>
              <a:pPr/>
              <a:t>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4DA8FF-97CC-494F-83C2-2981CBAF1CB9}"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0D9071A-BE44-46AD-BA16-C799FF37F363}" type="datetimeFigureOut">
              <a:rPr lang="ru-RU" smtClean="0"/>
              <a:pPr/>
              <a:t>09.03.2022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4DA8FF-97CC-494F-83C2-2981CBAF1CB9}"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0D9071A-BE44-46AD-BA16-C799FF37F363}" type="datetimeFigureOut">
              <a:rPr lang="ru-RU" smtClean="0"/>
              <a:pPr/>
              <a:t>09.03.2022</a:t>
            </a:fld>
            <a:endParaRPr lang="ru-RU"/>
          </a:p>
        </p:txBody>
      </p:sp>
      <p:sp>
        <p:nvSpPr>
          <p:cNvPr id="7" name="Номер слайда 6"/>
          <p:cNvSpPr>
            <a:spLocks noGrp="1"/>
          </p:cNvSpPr>
          <p:nvPr>
            <p:ph type="sldNum" sz="quarter" idx="11"/>
          </p:nvPr>
        </p:nvSpPr>
        <p:spPr/>
        <p:txBody>
          <a:bodyPr rtlCol="0"/>
          <a:lstStyle/>
          <a:p>
            <a:fld id="{434DA8FF-97CC-494F-83C2-2981CBAF1CB9}"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D9071A-BE44-46AD-BA16-C799FF37F363}" type="datetimeFigureOut">
              <a:rPr lang="ru-RU" smtClean="0"/>
              <a:pPr/>
              <a:t>09.03.2022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4DA8FF-97CC-494F-83C2-2981CBAF1CB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0D9071A-BE44-46AD-BA16-C799FF37F363}" type="datetimeFigureOut">
              <a:rPr lang="ru-RU" smtClean="0"/>
              <a:pPr/>
              <a:t>09.03.2022</a:t>
            </a:fld>
            <a:endParaRPr lang="ru-RU"/>
          </a:p>
        </p:txBody>
      </p:sp>
      <p:sp>
        <p:nvSpPr>
          <p:cNvPr id="22" name="Номер слайда 21"/>
          <p:cNvSpPr>
            <a:spLocks noGrp="1"/>
          </p:cNvSpPr>
          <p:nvPr>
            <p:ph type="sldNum" sz="quarter" idx="15"/>
          </p:nvPr>
        </p:nvSpPr>
        <p:spPr/>
        <p:txBody>
          <a:bodyPr rtlCol="0"/>
          <a:lstStyle/>
          <a:p>
            <a:fld id="{434DA8FF-97CC-494F-83C2-2981CBAF1CB9}"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60D9071A-BE44-46AD-BA16-C799FF37F363}" type="datetimeFigureOut">
              <a:rPr lang="ru-RU" smtClean="0"/>
              <a:pPr/>
              <a:t>09.03.2022</a:t>
            </a:fld>
            <a:endParaRPr lang="ru-RU"/>
          </a:p>
        </p:txBody>
      </p:sp>
      <p:sp>
        <p:nvSpPr>
          <p:cNvPr id="18" name="Номер слайда 17"/>
          <p:cNvSpPr>
            <a:spLocks noGrp="1"/>
          </p:cNvSpPr>
          <p:nvPr>
            <p:ph type="sldNum" sz="quarter" idx="11"/>
          </p:nvPr>
        </p:nvSpPr>
        <p:spPr/>
        <p:txBody>
          <a:bodyPr rtlCol="0"/>
          <a:lstStyle/>
          <a:p>
            <a:fld id="{434DA8FF-97CC-494F-83C2-2981CBAF1CB9}"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0D9071A-BE44-46AD-BA16-C799FF37F363}" type="datetimeFigureOut">
              <a:rPr lang="ru-RU" smtClean="0"/>
              <a:pPr/>
              <a:t>09.03.2022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34DA8FF-97CC-494F-83C2-2981CBAF1CB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tihi.ru/pics/2018/08/17/481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4008" y="3429000"/>
            <a:ext cx="3258815" cy="325881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ctrTitle"/>
          </p:nvPr>
        </p:nvSpPr>
        <p:spPr>
          <a:xfrm>
            <a:off x="2483768" y="332657"/>
            <a:ext cx="5972200" cy="1584176"/>
          </a:xfrm>
        </p:spPr>
        <p:txBody>
          <a:bodyPr/>
          <a:lstStyle/>
          <a:p>
            <a:r>
              <a:rPr lang="ru-RU"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solidFill>
                <a:effectLst>
                  <a:outerShdw blurRad="41275" dist="12700" dir="12000000" algn="tl" rotWithShape="0">
                    <a:srgbClr val="000000">
                      <a:alpha val="40000"/>
                    </a:srgbClr>
                  </a:outerShdw>
                </a:effectLst>
                <a:latin typeface="Times New Roman" pitchFamily="18" charset="0"/>
                <a:cs typeface="Times New Roman" pitchFamily="18" charset="0"/>
              </a:rPr>
              <a:t>   Мастер</a:t>
            </a:r>
            <a:r>
              <a:rPr lang="ru-RU"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solidFill>
                <a:effectLst>
                  <a:outerShdw blurRad="41275" dist="12700" dir="12000000" algn="tl" rotWithShape="0">
                    <a:srgbClr val="000000">
                      <a:alpha val="40000"/>
                    </a:srgbClr>
                  </a:outerShdw>
                </a:effectLst>
                <a:latin typeface="Times New Roman" pitchFamily="18" charset="0"/>
                <a:cs typeface="Times New Roman" pitchFamily="18" charset="0"/>
              </a:rPr>
              <a:t>класс</a:t>
            </a:r>
            <a:r>
              <a:rPr lang="ru-RU"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solidFill>
                <a:effectLst>
                  <a:outerShdw blurRad="41275" dist="12700" dir="12000000" algn="tl" rotWithShape="0">
                    <a:srgbClr val="000000">
                      <a:alpha val="40000"/>
                    </a:srgbClr>
                  </a:outerShdw>
                </a:effectLst>
                <a:latin typeface="Times New Roman" pitchFamily="18" charset="0"/>
                <a:cs typeface="Times New Roman" pitchFamily="18" charset="0"/>
              </a:rPr>
              <a:t/>
            </a:r>
            <a:br>
              <a:rPr lang="ru-RU"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solidFill>
                <a:effectLst>
                  <a:outerShdw blurRad="41275" dist="12700" dir="12000000" algn="tl" rotWithShape="0">
                    <a:srgbClr val="000000">
                      <a:alpha val="40000"/>
                    </a:srgbClr>
                  </a:outerShdw>
                </a:effectLst>
                <a:latin typeface="Times New Roman" pitchFamily="18" charset="0"/>
                <a:cs typeface="Times New Roman" pitchFamily="18" charset="0"/>
              </a:rPr>
            </a:br>
            <a:r>
              <a:rPr lang="ru-RU" sz="36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ru-RU" sz="36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ru-RU"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solidFill>
                <a:effectLst>
                  <a:outerShdw blurRad="41275" dist="12700" dir="12000000" algn="tl" rotWithShape="0">
                    <a:srgbClr val="000000">
                      <a:alpha val="40000"/>
                    </a:srgbClr>
                  </a:outerShdw>
                </a:effectLst>
                <a:latin typeface="Times New Roman" pitchFamily="18" charset="0"/>
                <a:cs typeface="Times New Roman" pitchFamily="18" charset="0"/>
              </a:rPr>
              <a:t> для воспитателей.</a:t>
            </a:r>
            <a:endParaRPr lang="ru-RU"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55776" y="2564904"/>
            <a:ext cx="6120680" cy="1296144"/>
          </a:xfrm>
        </p:spPr>
        <p:txBody>
          <a:bodyPr>
            <a:normAutofit fontScale="77500" lnSpcReduction="20000"/>
          </a:bodyPr>
          <a:lstStyle/>
          <a:p>
            <a:r>
              <a:rPr lang="ru-RU" sz="4000" dirty="0" smtClean="0">
                <a:solidFill>
                  <a:srgbClr val="FF0000"/>
                </a:solidFill>
                <a:latin typeface="Times New Roman" pitchFamily="18" charset="0"/>
                <a:cs typeface="Times New Roman" pitchFamily="18" charset="0"/>
              </a:rPr>
              <a:t>Тема</a:t>
            </a:r>
            <a:r>
              <a:rPr lang="ru-RU" sz="4000" dirty="0" smtClean="0">
                <a:solidFill>
                  <a:srgbClr val="FF0000"/>
                </a:solidFill>
                <a:latin typeface="Times New Roman" pitchFamily="18" charset="0"/>
                <a:cs typeface="Times New Roman" pitchFamily="18" charset="0"/>
              </a:rPr>
              <a:t>: « </a:t>
            </a:r>
            <a:r>
              <a:rPr lang="ru-RU" sz="4000" dirty="0" smtClean="0">
                <a:solidFill>
                  <a:srgbClr val="FF0000"/>
                </a:solidFill>
                <a:latin typeface="Times New Roman" pitchFamily="18" charset="0"/>
                <a:cs typeface="Times New Roman" pitchFamily="18" charset="0"/>
              </a:rPr>
              <a:t>Сенсорное воспитание детей раннего возраста</a:t>
            </a:r>
            <a:r>
              <a:rPr lang="ru-RU" sz="4000" dirty="0" smtClean="0">
                <a:solidFill>
                  <a:srgbClr val="FF0000"/>
                </a:solidFill>
                <a:latin typeface="Times New Roman" pitchFamily="18" charset="0"/>
                <a:cs typeface="Times New Roman" pitchFamily="18" charset="0"/>
              </a:rPr>
              <a:t>.»</a:t>
            </a:r>
            <a:endParaRPr lang="ru-RU" sz="1400" dirty="0">
              <a:solidFill>
                <a:srgbClr val="FF0000"/>
              </a:solidFill>
              <a:latin typeface="Times New Roman" pitchFamily="18" charset="0"/>
              <a:cs typeface="Times New Roman" pitchFamily="18" charset="0"/>
            </a:endParaRPr>
          </a:p>
        </p:txBody>
      </p:sp>
      <p:sp>
        <p:nvSpPr>
          <p:cNvPr id="5" name="TextBox 4"/>
          <p:cNvSpPr txBox="1"/>
          <p:nvPr/>
        </p:nvSpPr>
        <p:spPr>
          <a:xfrm>
            <a:off x="2143108" y="4357694"/>
            <a:ext cx="3199803" cy="1200329"/>
          </a:xfrm>
          <a:prstGeom prst="rect">
            <a:avLst/>
          </a:prstGeom>
          <a:noFill/>
        </p:spPr>
        <p:txBody>
          <a:bodyPr wrap="square" rtlCol="0">
            <a:spAutoFit/>
          </a:bodyPr>
          <a:lstStyle/>
          <a:p>
            <a:r>
              <a:rPr lang="ru-RU" sz="3600" dirty="0" smtClean="0">
                <a:solidFill>
                  <a:srgbClr val="7030A0"/>
                </a:solidFill>
              </a:rPr>
              <a:t>Подготовила:</a:t>
            </a:r>
          </a:p>
          <a:p>
            <a:r>
              <a:rPr lang="ru-RU" sz="3600" dirty="0" smtClean="0">
                <a:solidFill>
                  <a:srgbClr val="7030A0"/>
                </a:solidFill>
              </a:rPr>
              <a:t>Гайчук Л.Н.</a:t>
            </a:r>
            <a:endParaRPr lang="ru-RU" sz="3600" dirty="0">
              <a:solidFill>
                <a:srgbClr val="7030A0"/>
              </a:solidFill>
            </a:endParaRPr>
          </a:p>
        </p:txBody>
      </p:sp>
    </p:spTree>
    <p:extLst>
      <p:ext uri="{BB962C8B-B14F-4D97-AF65-F5344CB8AC3E}">
        <p14:creationId xmlns="" xmlns:p14="http://schemas.microsoft.com/office/powerpoint/2010/main" val="165025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975" y="274638"/>
            <a:ext cx="7616825" cy="2866330"/>
          </a:xfrm>
        </p:spPr>
        <p:txBody>
          <a:bodyPr>
            <a:noAutofit/>
          </a:bodyPr>
          <a:lstStyle/>
          <a:p>
            <a:r>
              <a:rPr lang="ru-RU" sz="1800" b="1" dirty="0">
                <a:solidFill>
                  <a:schemeClr val="accent2">
                    <a:lumMod val="50000"/>
                  </a:schemeClr>
                </a:solidFill>
                <a:latin typeface="Times New Roman" pitchFamily="18" charset="0"/>
                <a:cs typeface="Times New Roman" pitchFamily="18" charset="0"/>
              </a:rPr>
              <a:t>Сенсорное воспитание </a:t>
            </a:r>
            <a:r>
              <a:rPr lang="ru-RU" sz="1800" dirty="0">
                <a:solidFill>
                  <a:schemeClr val="accent2">
                    <a:lumMod val="50000"/>
                  </a:schemeClr>
                </a:solidFill>
                <a:latin typeface="Times New Roman" pitchFamily="18" charset="0"/>
                <a:cs typeface="Times New Roman" pitchFamily="18" charset="0"/>
              </a:rPr>
              <a:t>- это целенаправленный процесс развития ощущений, восприятия, чувств. Сенсорное развитие, направленное действие на формирование полноценного восприятия окружающей действительности, служит основой познания мира, первой ступенью которого является чувственный опыт. Успешность умственного, физического, эстетического воспитания в значительной степени зависит от уровня сенсорного развития детей, т. е. от того насколько совершенно ребенок слышит, видит, осязает окружающее.  Основным средством реализации данных задач являются дидактические игры, направленные на сенсорное развитие.</a:t>
            </a:r>
          </a:p>
        </p:txBody>
      </p:sp>
      <p:pic>
        <p:nvPicPr>
          <p:cNvPr id="2050" name="Picture 2" descr="http://rasskazovogorono.68edu.ru/wp-content/uploads/2016/03/img-dsad40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4528364"/>
            <a:ext cx="2482100" cy="16537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s://24.kz/media/k2/items/cache/bab3dbb48d934f0a059225b6e956286c_X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3848" y="3284984"/>
            <a:ext cx="2448272" cy="163218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AutoShape 6" descr="https://v3toys.ru/kiwi-public-data/Kiwi_Img/57aa13795f0b8.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https://v3toys.ru/kiwi-public-data/Kiwi_Img/57aa13795f0b8.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https://v3toys.ru/kiwi-public-data/Kiwi_Img/57aa13795f0b8.jpg"/>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62" name="Picture 14" descr="https://im0-tub-ru.yandex.net/i?id=f6f60e6a49453d6891293aca82938871&amp;n=33&amp;w=200&amp;h=15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77094" y="3861048"/>
            <a:ext cx="2376264" cy="17821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5543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290266"/>
          </a:xfrm>
        </p:spPr>
        <p:txBody>
          <a:bodyPr>
            <a:normAutofit/>
          </a:bodyPr>
          <a:lstStyle/>
          <a:p>
            <a:r>
              <a:rPr lang="ru-RU" sz="2000" dirty="0">
                <a:latin typeface="Times New Roman" pitchFamily="18" charset="0"/>
                <a:cs typeface="Times New Roman" pitchFamily="18" charset="0"/>
              </a:rPr>
              <a:t>Основой сенсорного воспитания являются анализаторы, органы чувств: глаза, уши, нос, язык, тело (кожа), тактильные анализаторы (руки). Они обладают природными способностями определять: глаза (цвет, форму, величину, пространственные отношения); ухо (звуки); нос (запахи); язык (вкус); тело (внешние качества предмета и температуру, временные отношения).</a:t>
            </a:r>
          </a:p>
        </p:txBody>
      </p:sp>
      <p:pic>
        <p:nvPicPr>
          <p:cNvPr id="3074" name="Picture 2" descr="https://pbs.twimg.com/media/D4cMz5QX4AAk5oX.jpg:lar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39752" y="2809338"/>
            <a:ext cx="4536504" cy="32074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9871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mp24.ru/images/prodacts/sourse/66172/66172956_meshok-batik-deda-moroza-krasnyiy-so-snejinkami-m-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3717032"/>
            <a:ext cx="3532234" cy="2736304"/>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s://st.depositphotos.com/1788799/1742/v/950/depositphotos_17429389-stock-illustration-question-exclamation-mark.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7984" y="692695"/>
            <a:ext cx="4104456" cy="41044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9842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chemeClr val="accent1">
                    <a:lumMod val="50000"/>
                  </a:schemeClr>
                </a:solidFill>
                <a:latin typeface="Times New Roman" pitchFamily="18" charset="0"/>
                <a:cs typeface="Times New Roman" pitchFamily="18" charset="0"/>
              </a:rPr>
              <a:t>                </a:t>
            </a:r>
          </a:p>
        </p:txBody>
      </p:sp>
      <p:pic>
        <p:nvPicPr>
          <p:cNvPr id="6154" name="Picture 10" descr="http://ess-sad8.ru/media/k2/items/cache/94ae6d3810d6b4d1b169793b928c343e_XL.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7" y="260648"/>
            <a:ext cx="8302281" cy="61926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274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i="1" dirty="0" smtClean="0">
                <a:solidFill>
                  <a:schemeClr val="accent1">
                    <a:lumMod val="75000"/>
                  </a:schemeClr>
                </a:solidFill>
                <a:latin typeface="Times New Roman" pitchFamily="18" charset="0"/>
                <a:cs typeface="Times New Roman" pitchFamily="18" charset="0"/>
              </a:rPr>
              <a:t>Остановка</a:t>
            </a:r>
            <a:r>
              <a:rPr lang="ru-RU" sz="4400" dirty="0" smtClean="0">
                <a:solidFill>
                  <a:schemeClr val="accent1">
                    <a:lumMod val="75000"/>
                  </a:schemeClr>
                </a:solidFill>
                <a:latin typeface="Times New Roman" pitchFamily="18" charset="0"/>
                <a:cs typeface="Times New Roman" pitchFamily="18" charset="0"/>
              </a:rPr>
              <a:t> </a:t>
            </a:r>
            <a:r>
              <a:rPr lang="ru-RU" sz="4400" b="1" dirty="0" smtClean="0">
                <a:solidFill>
                  <a:schemeClr val="accent1">
                    <a:lumMod val="75000"/>
                  </a:schemeClr>
                </a:solidFill>
                <a:latin typeface="Times New Roman" pitchFamily="18" charset="0"/>
                <a:cs typeface="Times New Roman" pitchFamily="18" charset="0"/>
              </a:rPr>
              <a:t>«Цветная»</a:t>
            </a:r>
            <a:endParaRPr lang="ru-RU" sz="4400" b="1" dirty="0">
              <a:solidFill>
                <a:schemeClr val="accent1">
                  <a:lumMod val="75000"/>
                </a:schemeClr>
              </a:solidFill>
              <a:latin typeface="Times New Roman" pitchFamily="18" charset="0"/>
              <a:cs typeface="Times New Roman" pitchFamily="18" charset="0"/>
            </a:endParaRPr>
          </a:p>
        </p:txBody>
      </p:sp>
      <p:pic>
        <p:nvPicPr>
          <p:cNvPr id="1026" name="Picture 2" descr="https://im0-tub-ru.yandex.net/i?id=045a0e4005618a2cb990048d5877f26b&amp;n=33&amp;w=94&amp;h=15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1880969"/>
            <a:ext cx="1512168" cy="241303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coloringpage.eu/wp-content/uploads/2017/08/caterpillar-reading-book.jpg?w=64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1911814"/>
            <a:ext cx="2677840" cy="197192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s://media.istockphoto.com/vectors/funny-colorful-caterpillar-vector-id48544708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83768" y="3883738"/>
            <a:ext cx="3024336" cy="2412971"/>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s://im0-tub-ru.yandex.net/i?id=227ba584751c853d59d16e057011d985&amp;n=33&amp;w=308&amp;h=15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rot="1511515">
            <a:off x="185777" y="5359431"/>
            <a:ext cx="2214594" cy="1078536"/>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ttps://im0-tub-ru.yandex.net/i?id=9a1e7d2f636b8a53f602ab2db6669598&amp;n=33&amp;w=239&amp;h=150"/>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084168" y="4581128"/>
            <a:ext cx="2276475" cy="1428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283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i="1" dirty="0">
                <a:solidFill>
                  <a:schemeClr val="accent1">
                    <a:lumMod val="75000"/>
                  </a:schemeClr>
                </a:solidFill>
                <a:latin typeface="Times New Roman" pitchFamily="18" charset="0"/>
                <a:cs typeface="Times New Roman" pitchFamily="18" charset="0"/>
              </a:rPr>
              <a:t>Остановка</a:t>
            </a:r>
            <a:r>
              <a:rPr lang="ru-RU" sz="4400" dirty="0">
                <a:solidFill>
                  <a:schemeClr val="accent1">
                    <a:lumMod val="75000"/>
                  </a:schemeClr>
                </a:solidFill>
              </a:rPr>
              <a:t> </a:t>
            </a:r>
            <a:r>
              <a:rPr lang="ru-RU" sz="4400" b="1" dirty="0" smtClean="0">
                <a:solidFill>
                  <a:schemeClr val="accent1">
                    <a:lumMod val="75000"/>
                  </a:schemeClr>
                </a:solidFill>
                <a:latin typeface="Times New Roman" pitchFamily="18" charset="0"/>
                <a:cs typeface="Times New Roman" pitchFamily="18" charset="0"/>
              </a:rPr>
              <a:t>«Фигурная»</a:t>
            </a:r>
            <a:endParaRPr lang="ru-RU" sz="4400" b="1" dirty="0">
              <a:solidFill>
                <a:schemeClr val="accent1">
                  <a:lumMod val="75000"/>
                </a:schemeClr>
              </a:solidFill>
              <a:latin typeface="Times New Roman" pitchFamily="18" charset="0"/>
              <a:cs typeface="Times New Roman" pitchFamily="18" charset="0"/>
            </a:endParaRPr>
          </a:p>
        </p:txBody>
      </p:sp>
      <p:pic>
        <p:nvPicPr>
          <p:cNvPr id="2050" name="Picture 2" descr="http://www.forexabode.com/images/forex-school/common%20chart%20patterns%20advantag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3608" y="2276872"/>
            <a:ext cx="6276231" cy="34341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0598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i="1" dirty="0">
                <a:solidFill>
                  <a:schemeClr val="accent1">
                    <a:lumMod val="75000"/>
                  </a:schemeClr>
                </a:solidFill>
                <a:latin typeface="Times New Roman" pitchFamily="18" charset="0"/>
                <a:cs typeface="Times New Roman" pitchFamily="18" charset="0"/>
              </a:rPr>
              <a:t>Остановка</a:t>
            </a:r>
            <a:r>
              <a:rPr lang="ru-RU" sz="4400" dirty="0">
                <a:latin typeface="Times New Roman" pitchFamily="18" charset="0"/>
                <a:cs typeface="Times New Roman" pitchFamily="18" charset="0"/>
              </a:rPr>
              <a:t> </a:t>
            </a:r>
            <a:r>
              <a:rPr lang="ru-RU" sz="4400" dirty="0" smtClean="0">
                <a:solidFill>
                  <a:schemeClr val="accent1">
                    <a:lumMod val="75000"/>
                  </a:schemeClr>
                </a:solidFill>
                <a:latin typeface="Times New Roman" pitchFamily="18" charset="0"/>
                <a:cs typeface="Times New Roman" pitchFamily="18" charset="0"/>
              </a:rPr>
              <a:t>«</a:t>
            </a:r>
            <a:r>
              <a:rPr lang="ru-RU" sz="4400" b="1" dirty="0" smtClean="0">
                <a:solidFill>
                  <a:schemeClr val="accent1">
                    <a:lumMod val="75000"/>
                  </a:schemeClr>
                </a:solidFill>
                <a:latin typeface="Times New Roman" pitchFamily="18" charset="0"/>
                <a:cs typeface="Times New Roman" pitchFamily="18" charset="0"/>
              </a:rPr>
              <a:t>Ароматная</a:t>
            </a:r>
            <a:r>
              <a:rPr lang="ru-RU" sz="4400" dirty="0" smtClean="0">
                <a:solidFill>
                  <a:schemeClr val="accent1">
                    <a:lumMod val="75000"/>
                  </a:schemeClr>
                </a:solidFill>
                <a:latin typeface="Times New Roman" pitchFamily="18" charset="0"/>
                <a:cs typeface="Times New Roman" pitchFamily="18" charset="0"/>
              </a:rPr>
              <a:t>»</a:t>
            </a:r>
            <a:endParaRPr lang="ru-RU" sz="4400" dirty="0">
              <a:solidFill>
                <a:schemeClr val="accent1">
                  <a:lumMod val="75000"/>
                </a:schemeClr>
              </a:solidFill>
              <a:latin typeface="Times New Roman" pitchFamily="18" charset="0"/>
              <a:cs typeface="Times New Roman" pitchFamily="18" charset="0"/>
            </a:endParaRPr>
          </a:p>
        </p:txBody>
      </p:sp>
      <p:pic>
        <p:nvPicPr>
          <p:cNvPr id="3074" name="Picture 2" descr="https://thumbs.dreamstime.com/b/%D0%B4%D1%83%D1%85-%D1%80%D1%83%D0%BA%D0%B8-%D0%B1%D1%83%D1%82%D1%8B%D0%BB%D0%BA%D0%B8-16250387.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1592796"/>
            <a:ext cx="3600399" cy="252028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s://www.giatros-in.gr/wp-content/uploads/2014/02/2smell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7984" y="2593301"/>
            <a:ext cx="2481442" cy="2210740"/>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https://s.poembook.ru/theme/2b/4f/9b/ecec750b78922d39d0baea7991267a89095982d6.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95736" y="4797152"/>
            <a:ext cx="1728192" cy="18913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589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7467600" cy="1984645"/>
          </a:xfrm>
        </p:spPr>
        <p:txBody>
          <a:bodyPr>
            <a:normAutofit/>
          </a:bodyPr>
          <a:lstStyle/>
          <a:p>
            <a:r>
              <a:rPr lang="ru-RU" sz="4400" b="1" dirty="0" smtClean="0">
                <a:solidFill>
                  <a:schemeClr val="accent1">
                    <a:lumMod val="75000"/>
                  </a:schemeClr>
                </a:solidFill>
                <a:latin typeface="Times New Roman" pitchFamily="18" charset="0"/>
                <a:cs typeface="Times New Roman" pitchFamily="18" charset="0"/>
              </a:rPr>
              <a:t>Спасибо за внимание</a:t>
            </a:r>
            <a:endParaRPr lang="ru-RU" sz="4400" b="1" dirty="0">
              <a:solidFill>
                <a:schemeClr val="accent1">
                  <a:lumMod val="75000"/>
                </a:schemeClr>
              </a:solidFill>
              <a:latin typeface="Times New Roman" pitchFamily="18" charset="0"/>
              <a:cs typeface="Times New Roman" pitchFamily="18" charset="0"/>
            </a:endParaRPr>
          </a:p>
        </p:txBody>
      </p:sp>
      <p:pic>
        <p:nvPicPr>
          <p:cNvPr id="6157" name="Picture 13" descr="https://im0-tub-ru.yandex.net/i?id=b7763c79e9c3699673214e2f8e2e05e6&amp;n=1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87624" y="2259283"/>
            <a:ext cx="6660143" cy="41764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16558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161</TotalTime>
  <Words>183</Words>
  <Application>Microsoft Office PowerPoint</Application>
  <PresentationFormat>Экран (4:3)</PresentationFormat>
  <Paragraphs>11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Эркер</vt:lpstr>
      <vt:lpstr>   Мастер     класс             для воспитателей.</vt:lpstr>
      <vt:lpstr>Сенсорное воспитание - это целенаправленный процесс развития ощущений, восприятия, чувств. Сенсорное развитие, направленное действие на формирование полноценного восприятия окружающей действительности, служит основой познания мира, первой ступенью которого является чувственный опыт. Успешность умственного, физического, эстетического воспитания в значительной степени зависит от уровня сенсорного развития детей, т. е. от того насколько совершенно ребенок слышит, видит, осязает окружающее.  Основным средством реализации данных задач являются дидактические игры, направленные на сенсорное развитие.</vt:lpstr>
      <vt:lpstr>Основой сенсорного воспитания являются анализаторы, органы чувств: глаза, уши, нос, язык, тело (кожа), тактильные анализаторы (руки). Они обладают природными способностями определять: глаза (цвет, форму, величину, пространственные отношения); ухо (звуки); нос (запахи); язык (вкус); тело (внешние качества предмета и температуру, временные отношения).</vt:lpstr>
      <vt:lpstr>Слайд 4</vt:lpstr>
      <vt:lpstr>                </vt:lpstr>
      <vt:lpstr>Остановка «Цветная»</vt:lpstr>
      <vt:lpstr>Остановка «Фигурная»</vt:lpstr>
      <vt:lpstr>Остановка «Ароматная»</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 класс для воспитателей.</dc:title>
  <dc:creator>Home</dc:creator>
  <cp:lastModifiedBy>Admin</cp:lastModifiedBy>
  <cp:revision>15</cp:revision>
  <dcterms:created xsi:type="dcterms:W3CDTF">2019-12-07T10:07:27Z</dcterms:created>
  <dcterms:modified xsi:type="dcterms:W3CDTF">2022-03-09T16:29:23Z</dcterms:modified>
</cp:coreProperties>
</file>