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69" r:id="rId30"/>
    <p:sldId id="270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23" r:id="rId67"/>
    <p:sldId id="324" r:id="rId6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1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A0390-5298-4EF1-B822-657EF264A980}" type="datetimeFigureOut">
              <a:rPr lang="ru-RU" smtClean="0"/>
              <a:t>01.10.2023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47216-35B7-429F-A548-2C9CF0A6D2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470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A0390-5298-4EF1-B822-657EF264A980}" type="datetimeFigureOut">
              <a:rPr lang="ru-RU" smtClean="0"/>
              <a:t>01.10.2023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47216-35B7-429F-A548-2C9CF0A6D2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011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A0390-5298-4EF1-B822-657EF264A980}" type="datetimeFigureOut">
              <a:rPr lang="ru-RU" smtClean="0"/>
              <a:t>01.10.2023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47216-35B7-429F-A548-2C9CF0A6D2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085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A0390-5298-4EF1-B822-657EF264A980}" type="datetimeFigureOut">
              <a:rPr lang="ru-RU" smtClean="0"/>
              <a:t>01.10.2023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47216-35B7-429F-A548-2C9CF0A6D2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228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A0390-5298-4EF1-B822-657EF264A980}" type="datetimeFigureOut">
              <a:rPr lang="ru-RU" smtClean="0"/>
              <a:t>01.10.2023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47216-35B7-429F-A548-2C9CF0A6D2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933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A0390-5298-4EF1-B822-657EF264A980}" type="datetimeFigureOut">
              <a:rPr lang="ru-RU" smtClean="0"/>
              <a:t>01.10.2023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47216-35B7-429F-A548-2C9CF0A6D2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993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A0390-5298-4EF1-B822-657EF264A980}" type="datetimeFigureOut">
              <a:rPr lang="ru-RU" smtClean="0"/>
              <a:t>01.10.2023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47216-35B7-429F-A548-2C9CF0A6D2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540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A0390-5298-4EF1-B822-657EF264A980}" type="datetimeFigureOut">
              <a:rPr lang="ru-RU" smtClean="0"/>
              <a:t>01.10.2023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47216-35B7-429F-A548-2C9CF0A6D2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646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A0390-5298-4EF1-B822-657EF264A980}" type="datetimeFigureOut">
              <a:rPr lang="ru-RU" smtClean="0"/>
              <a:t>01.10.2023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47216-35B7-429F-A548-2C9CF0A6D2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614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A0390-5298-4EF1-B822-657EF264A980}" type="datetimeFigureOut">
              <a:rPr lang="ru-RU" smtClean="0"/>
              <a:t>01.10.2023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47216-35B7-429F-A548-2C9CF0A6D2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074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A0390-5298-4EF1-B822-657EF264A980}" type="datetimeFigureOut">
              <a:rPr lang="ru-RU" smtClean="0"/>
              <a:t>01.10.2023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47216-35B7-429F-A548-2C9CF0A6D2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837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A0390-5298-4EF1-B822-657EF264A980}" type="datetimeFigureOut">
              <a:rPr lang="ru-RU" smtClean="0"/>
              <a:t>01.10.2023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47216-35B7-429F-A548-2C9CF0A6D2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293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st2.depositphotos.com/1005925/11761/v/950/depositphotos_117614256-stock-illustration-colored-frame-for-childre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st2.depositphotos.com/1005925/11761/v/950/depositphotos_117614256-stock-illustration-colored-frame-for-children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st2.depositphotos.com/1005925/11761/v/950/depositphotos_117614256-stock-illustration-colored-frame-for-children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st2.depositphotos.com/1005925/11761/v/950/depositphotos_117614256-stock-illustration-colored-frame-for-children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https://st2.depositphotos.com/1005925/11761/v/950/depositphotos_117614256-stock-illustration-colored-frame-for-children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6" name="Picture 12" descr="https://sun9-67.userapi.com/impg/-LlOIZIsCH2j6BVdoht0XTA3EK-yn8ZT-iJwdQ/xXKwR9zzjtI.jpg?size=604x436&amp;quality=95&amp;sign=f32724e41c25bd1faaf879ff2240baec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" y="30777"/>
            <a:ext cx="9143999" cy="7064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975272" y="1844824"/>
            <a:ext cx="4261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B050"/>
                </a:solidFill>
              </a:rPr>
              <a:t>МБДОУ ЦРР д\с№3 «Берёзка».</a:t>
            </a:r>
          </a:p>
          <a:p>
            <a:r>
              <a:rPr lang="ru-RU" sz="1400" b="1" dirty="0" err="1" smtClean="0">
                <a:solidFill>
                  <a:srgbClr val="00B050"/>
                </a:solidFill>
              </a:rPr>
              <a:t>Г.Новопавловск</a:t>
            </a:r>
            <a:r>
              <a:rPr lang="ru-RU" sz="1400" b="1" dirty="0" smtClean="0">
                <a:solidFill>
                  <a:srgbClr val="00B050"/>
                </a:solidFill>
              </a:rPr>
              <a:t>.</a:t>
            </a:r>
            <a:endParaRPr lang="ru-RU" sz="1400" b="1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87625" y="3001528"/>
            <a:ext cx="7742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Краткосрочный проект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 «Быть здоровыми хотим».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Во 2 младшей группе «Колокольчик».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63336" y="4941168"/>
            <a:ext cx="3660992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Подготовила: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В-ль: </a:t>
            </a:r>
            <a:r>
              <a:rPr lang="ru-RU" b="1" dirty="0" err="1" smtClean="0">
                <a:solidFill>
                  <a:srgbClr val="002060"/>
                </a:solidFill>
              </a:rPr>
              <a:t>Гайчук</a:t>
            </a:r>
            <a:r>
              <a:rPr lang="ru-RU" b="1" dirty="0" smtClean="0">
                <a:solidFill>
                  <a:srgbClr val="002060"/>
                </a:solidFill>
              </a:rPr>
              <a:t> Л.Н.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00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sun9-67.userapi.com/impg/-LlOIZIsCH2j6BVdoht0XTA3EK-yn8ZT-iJwdQ/xXKwR9zzjtI.jpg?size=604x436&amp;quality=95&amp;sign=f32724e41c25bd1faaf879ff2240baec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312"/>
            <a:ext cx="9143999" cy="694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0" y="-218152"/>
            <a:ext cx="4572000" cy="575542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sz="1600" dirty="0" smtClean="0">
                <a:solidFill>
                  <a:srgbClr val="FF0000"/>
                </a:solidFill>
              </a:rPr>
              <a:t>• </a:t>
            </a:r>
            <a:r>
              <a:rPr lang="ru-RU" sz="1600" dirty="0">
                <a:solidFill>
                  <a:srgbClr val="FF0000"/>
                </a:solidFill>
              </a:rPr>
              <a:t>Беседа «Безопасность в группе».</a:t>
            </a:r>
            <a:r>
              <a:rPr lang="ru-RU" sz="1400" dirty="0">
                <a:solidFill>
                  <a:srgbClr val="FF0000"/>
                </a:solidFill>
              </a:rPr>
              <a:t/>
            </a:r>
            <a:br>
              <a:rPr lang="ru-RU" sz="1400" dirty="0">
                <a:solidFill>
                  <a:srgbClr val="FF0000"/>
                </a:solidFill>
              </a:rPr>
            </a:br>
            <a:r>
              <a:rPr lang="ru-RU" sz="1400" dirty="0">
                <a:solidFill>
                  <a:srgbClr val="FF0000"/>
                </a:solidFill>
              </a:rPr>
              <a:t>Цель</a:t>
            </a:r>
            <a:r>
              <a:rPr lang="ru-RU" sz="1400" dirty="0">
                <a:solidFill>
                  <a:srgbClr val="002060"/>
                </a:solidFill>
              </a:rPr>
              <a:t>: рассмотреть с детьми различные ситуации, обсудить, какие места в группе и предметы могут быть опасными. Формировать у детей основы культуры безопасности.</a:t>
            </a:r>
            <a:br>
              <a:rPr lang="ru-RU" sz="14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FF0000"/>
                </a:solidFill>
              </a:rPr>
              <a:t>• Сюжетно-ролевая игра «Больница</a:t>
            </a:r>
            <a:r>
              <a:rPr lang="ru-RU" sz="1600" dirty="0" smtClean="0">
                <a:solidFill>
                  <a:srgbClr val="FF0000"/>
                </a:solidFill>
              </a:rPr>
              <a:t>».</a:t>
            </a:r>
            <a:r>
              <a:rPr lang="ru-RU" sz="1600" dirty="0">
                <a:solidFill>
                  <a:srgbClr val="FF0000"/>
                </a:solidFill>
              </a:rPr>
              <a:t/>
            </a:r>
            <a:br>
              <a:rPr lang="ru-RU" sz="1600" dirty="0">
                <a:solidFill>
                  <a:srgbClr val="FF0000"/>
                </a:solidFill>
              </a:rPr>
            </a:br>
            <a:r>
              <a:rPr lang="ru-RU" sz="1600" dirty="0">
                <a:solidFill>
                  <a:srgbClr val="FF0000"/>
                </a:solidFill>
              </a:rPr>
              <a:t>• Сюжетно-ролевая игра «</a:t>
            </a:r>
            <a:r>
              <a:rPr lang="ru-RU" sz="1600" dirty="0" smtClean="0">
                <a:solidFill>
                  <a:srgbClr val="FF0000"/>
                </a:solidFill>
              </a:rPr>
              <a:t>Кукла Катя заболела».</a:t>
            </a:r>
            <a:r>
              <a:rPr lang="ru-RU" sz="1400" dirty="0">
                <a:solidFill>
                  <a:srgbClr val="FF0000"/>
                </a:solidFill>
              </a:rPr>
              <a:t/>
            </a:r>
            <a:br>
              <a:rPr lang="ru-RU" sz="1400" dirty="0">
                <a:solidFill>
                  <a:srgbClr val="FF0000"/>
                </a:solidFill>
              </a:rPr>
            </a:br>
            <a:r>
              <a:rPr lang="ru-RU" sz="1400" dirty="0">
                <a:solidFill>
                  <a:srgbClr val="FF0000"/>
                </a:solidFill>
              </a:rPr>
              <a:t>Цель</a:t>
            </a:r>
            <a:r>
              <a:rPr lang="ru-RU" sz="1400" dirty="0"/>
              <a:t>: </a:t>
            </a:r>
            <a:r>
              <a:rPr lang="ru-RU" sz="1400" dirty="0">
                <a:solidFill>
                  <a:srgbClr val="002060"/>
                </a:solidFill>
              </a:rPr>
              <a:t>учить детей в игре отражать знания о профессии врача, формировать у детей умение играть по собственному замыслу, стимулировать творческую активность детей в игре; воспитывать дружеские взаимоотношения в игре; использовать во время игры медицинские инструменты и называть их</a:t>
            </a:r>
            <a:r>
              <a:rPr lang="ru-RU" sz="1400" dirty="0" smtClean="0">
                <a:solidFill>
                  <a:srgbClr val="002060"/>
                </a:solidFill>
              </a:rPr>
              <a:t>.</a:t>
            </a:r>
            <a:r>
              <a:rPr lang="ru-RU" sz="1400" dirty="0">
                <a:solidFill>
                  <a:srgbClr val="002060"/>
                </a:solidFill>
              </a:rPr>
              <a:t/>
            </a:r>
            <a:br>
              <a:rPr lang="ru-RU" sz="14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FF0000"/>
                </a:solidFill>
              </a:rPr>
              <a:t>• Сюжетно-ролевая игра «Полезный завтрак</a:t>
            </a:r>
            <a:r>
              <a:rPr lang="ru-RU" sz="1600" dirty="0" smtClean="0">
                <a:solidFill>
                  <a:srgbClr val="FF0000"/>
                </a:solidFill>
              </a:rPr>
              <a:t>».</a:t>
            </a:r>
            <a:r>
              <a:rPr lang="ru-RU" sz="1400" dirty="0">
                <a:solidFill>
                  <a:srgbClr val="FF0000"/>
                </a:solidFill>
              </a:rPr>
              <a:t/>
            </a:r>
            <a:br>
              <a:rPr lang="ru-RU" sz="1400" dirty="0">
                <a:solidFill>
                  <a:srgbClr val="FF0000"/>
                </a:solidFill>
              </a:rPr>
            </a:br>
            <a:r>
              <a:rPr lang="ru-RU" sz="1400" dirty="0">
                <a:solidFill>
                  <a:srgbClr val="FF0000"/>
                </a:solidFill>
              </a:rPr>
              <a:t>Цель: </a:t>
            </a:r>
            <a:r>
              <a:rPr lang="ru-RU" sz="1400" dirty="0">
                <a:solidFill>
                  <a:srgbClr val="002060"/>
                </a:solidFill>
              </a:rPr>
              <a:t>формировать у детей представления о полезных продуктах, формировать у детей умение играть по собственному замыслу, стимулировать творческую активность детей в игре.</a:t>
            </a:r>
          </a:p>
        </p:txBody>
      </p:sp>
    </p:spTree>
    <p:extLst>
      <p:ext uri="{BB962C8B-B14F-4D97-AF65-F5344CB8AC3E}">
        <p14:creationId xmlns:p14="http://schemas.microsoft.com/office/powerpoint/2010/main" val="363428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sun9-67.userapi.com/impg/-LlOIZIsCH2j6BVdoht0XTA3EK-yn8ZT-iJwdQ/xXKwR9zzjtI.jpg?size=604x436&amp;quality=95&amp;sign=f32724e41c25bd1faaf879ff2240baec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44" y="16072"/>
            <a:ext cx="9108503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0" y="-2849642"/>
            <a:ext cx="4572000" cy="846385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200" b="1" dirty="0" smtClean="0"/>
          </a:p>
          <a:p>
            <a:endParaRPr lang="ru-RU" sz="1200" b="1" dirty="0"/>
          </a:p>
          <a:p>
            <a:endParaRPr lang="ru-RU" sz="1200" b="1" dirty="0" smtClean="0"/>
          </a:p>
          <a:p>
            <a:endParaRPr lang="ru-RU" sz="1200" b="1" dirty="0"/>
          </a:p>
          <a:p>
            <a:endParaRPr lang="ru-RU" sz="1200" b="1" dirty="0" smtClean="0"/>
          </a:p>
          <a:p>
            <a:endParaRPr lang="ru-RU" sz="1200" b="1" dirty="0"/>
          </a:p>
          <a:p>
            <a:endParaRPr lang="ru-RU" sz="1200" b="1" dirty="0" smtClean="0"/>
          </a:p>
          <a:p>
            <a:endParaRPr lang="ru-RU" sz="1200" b="1" dirty="0"/>
          </a:p>
          <a:p>
            <a:endParaRPr lang="ru-RU" sz="1200" b="1" dirty="0" smtClean="0"/>
          </a:p>
          <a:p>
            <a:endParaRPr lang="ru-RU" sz="1200" b="1" dirty="0"/>
          </a:p>
          <a:p>
            <a:endParaRPr lang="ru-RU" sz="1200" b="1" dirty="0" smtClean="0"/>
          </a:p>
          <a:p>
            <a:endParaRPr lang="ru-RU" sz="1200" b="1" dirty="0"/>
          </a:p>
          <a:p>
            <a:endParaRPr lang="ru-RU" sz="1200" b="1" dirty="0" smtClean="0"/>
          </a:p>
          <a:p>
            <a:endParaRPr lang="ru-RU" sz="1200" b="1" dirty="0"/>
          </a:p>
          <a:p>
            <a:endParaRPr lang="ru-RU" sz="1200" b="1" dirty="0" smtClean="0"/>
          </a:p>
          <a:p>
            <a:endParaRPr lang="ru-RU" sz="1200" b="1" dirty="0"/>
          </a:p>
          <a:p>
            <a:endParaRPr lang="ru-RU" sz="1200" b="1" dirty="0" smtClean="0"/>
          </a:p>
          <a:p>
            <a:endParaRPr lang="ru-RU" sz="1200" b="1" dirty="0"/>
          </a:p>
          <a:p>
            <a:endParaRPr lang="ru-RU" sz="1200" b="1" dirty="0" smtClean="0"/>
          </a:p>
          <a:p>
            <a:endParaRPr lang="ru-RU" sz="1200" b="1" dirty="0"/>
          </a:p>
          <a:p>
            <a:endParaRPr lang="ru-RU" sz="1200" b="1" dirty="0" smtClean="0"/>
          </a:p>
          <a:p>
            <a:endParaRPr lang="ru-RU" sz="1200" b="1" dirty="0"/>
          </a:p>
          <a:p>
            <a:endParaRPr lang="ru-RU" sz="1200" b="1" dirty="0" smtClean="0"/>
          </a:p>
          <a:p>
            <a:r>
              <a:rPr lang="ru-RU" sz="1600" b="1" dirty="0" smtClean="0">
                <a:solidFill>
                  <a:srgbClr val="FF0000"/>
                </a:solidFill>
              </a:rPr>
              <a:t>Образовательная </a:t>
            </a:r>
            <a:r>
              <a:rPr lang="ru-RU" sz="1600" b="1" dirty="0">
                <a:solidFill>
                  <a:srgbClr val="FF0000"/>
                </a:solidFill>
              </a:rPr>
              <a:t>область «Познавательное развитие</a:t>
            </a:r>
            <a:r>
              <a:rPr lang="ru-RU" sz="1600" b="1" dirty="0" smtClean="0">
                <a:solidFill>
                  <a:srgbClr val="FF0000"/>
                </a:solidFill>
              </a:rPr>
              <a:t>»: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600" dirty="0">
                <a:solidFill>
                  <a:srgbClr val="002060"/>
                </a:solidFill>
              </a:rPr>
              <a:t>• Экскурсия по детскому саду «Кто заботится о детях в детском саду».</a:t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• </a:t>
            </a:r>
            <a:r>
              <a:rPr lang="ru-RU" sz="1600" dirty="0">
                <a:solidFill>
                  <a:srgbClr val="002060"/>
                </a:solidFill>
              </a:rPr>
              <a:t>Ситуативный разговор «Где живут витамины?»</a:t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>Цель: рассказать детям о витаминах в доступной форме и их пользе для здоровья, уточнить знания детей о полезных продуктах, их значении для здоровья.</a:t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>• Д/и «Угадай на вкус».</a:t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• </a:t>
            </a:r>
            <a:r>
              <a:rPr lang="ru-RU" sz="1600" dirty="0">
                <a:solidFill>
                  <a:srgbClr val="002060"/>
                </a:solidFill>
              </a:rPr>
              <a:t>Рассматривание «Алгоритма умывания</a:t>
            </a:r>
            <a:r>
              <a:rPr lang="ru-RU" sz="1600" dirty="0" smtClean="0">
                <a:solidFill>
                  <a:srgbClr val="002060"/>
                </a:solidFill>
              </a:rPr>
              <a:t>»( </a:t>
            </a:r>
            <a:r>
              <a:rPr lang="ru-RU" sz="1600" dirty="0">
                <a:solidFill>
                  <a:srgbClr val="002060"/>
                </a:solidFill>
              </a:rPr>
              <a:t>при </a:t>
            </a:r>
            <a:r>
              <a:rPr lang="ru-RU" sz="1600" dirty="0" smtClean="0">
                <a:solidFill>
                  <a:srgbClr val="002060"/>
                </a:solidFill>
              </a:rPr>
              <a:t>КГН)</a:t>
            </a:r>
            <a:r>
              <a:rPr lang="ru-RU" sz="1600" dirty="0">
                <a:solidFill>
                  <a:srgbClr val="002060"/>
                </a:solidFill>
              </a:rPr>
              <a:t/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• </a:t>
            </a:r>
            <a:r>
              <a:rPr lang="ru-RU" sz="1600" dirty="0">
                <a:solidFill>
                  <a:srgbClr val="002060"/>
                </a:solidFill>
              </a:rPr>
              <a:t>Рассматривание картинок «Предметы личной гигиены</a:t>
            </a:r>
            <a:r>
              <a:rPr lang="ru-RU" sz="1600" dirty="0" smtClean="0">
                <a:solidFill>
                  <a:srgbClr val="002060"/>
                </a:solidFill>
              </a:rPr>
              <a:t>».</a:t>
            </a:r>
            <a:r>
              <a:rPr lang="ru-RU" sz="1600" dirty="0">
                <a:solidFill>
                  <a:srgbClr val="002060"/>
                </a:solidFill>
              </a:rPr>
              <a:t/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• </a:t>
            </a:r>
            <a:r>
              <a:rPr lang="ru-RU" sz="1600" dirty="0">
                <a:solidFill>
                  <a:srgbClr val="002060"/>
                </a:solidFill>
              </a:rPr>
              <a:t>Лото «Овощи, фрукты и ягоды»</a:t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• </a:t>
            </a:r>
            <a:r>
              <a:rPr lang="ru-RU" sz="1600" dirty="0">
                <a:solidFill>
                  <a:srgbClr val="002060"/>
                </a:solidFill>
              </a:rPr>
              <a:t>Разрезные картинки «Способы закаливания»</a:t>
            </a:r>
            <a:r>
              <a:rPr lang="ru-RU" sz="1200" dirty="0">
                <a:solidFill>
                  <a:srgbClr val="002060"/>
                </a:solidFill>
              </a:rPr>
              <a:t/>
            </a:r>
            <a:br>
              <a:rPr lang="ru-RU" sz="1200" dirty="0">
                <a:solidFill>
                  <a:srgbClr val="002060"/>
                </a:solidFill>
              </a:rPr>
            </a:br>
            <a:endParaRPr lang="ru-RU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98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sun9-67.userapi.com/impg/-LlOIZIsCH2j6BVdoht0XTA3EK-yn8ZT-iJwdQ/xXKwR9zzjtI.jpg?size=604x436&amp;quality=95&amp;sign=f32724e41c25bd1faaf879ff2240baec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322"/>
            <a:ext cx="9144000" cy="7061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-3403639"/>
            <a:ext cx="4572000" cy="886396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r>
              <a:rPr lang="ru-RU" sz="2400" b="1" dirty="0" smtClean="0">
                <a:solidFill>
                  <a:srgbClr val="FF0000"/>
                </a:solidFill>
              </a:rPr>
              <a:t>Образовательная область «Речевое развитие»:</a:t>
            </a:r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• </a:t>
            </a:r>
            <a:r>
              <a:rPr lang="ru-RU" dirty="0">
                <a:solidFill>
                  <a:srgbClr val="002060"/>
                </a:solidFill>
              </a:rPr>
              <a:t>Отгадывание загадок о гигиенических принадлежностях, о полезных и вредных продуктах.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• </a:t>
            </a:r>
            <a:r>
              <a:rPr lang="ru-RU" dirty="0">
                <a:solidFill>
                  <a:srgbClr val="002060"/>
                </a:solidFill>
              </a:rPr>
              <a:t>Беседа: «Кто такие микробы и где они живут?»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• </a:t>
            </a:r>
            <a:r>
              <a:rPr lang="ru-RU" dirty="0">
                <a:solidFill>
                  <a:srgbClr val="002060"/>
                </a:solidFill>
              </a:rPr>
              <a:t>Беседа: «Солнце, воздух и вода мои лучшие друзья</a:t>
            </a:r>
            <a:r>
              <a:rPr lang="ru-RU" dirty="0" smtClean="0">
                <a:solidFill>
                  <a:srgbClr val="002060"/>
                </a:solidFill>
              </a:rPr>
              <a:t>»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• Д/И «4-й лишний» (овощи, фрукты, ягоды, посуда, предметы личной гигиены</a:t>
            </a:r>
            <a:r>
              <a:rPr lang="ru-RU" dirty="0" smtClean="0">
                <a:solidFill>
                  <a:srgbClr val="002060"/>
                </a:solidFill>
              </a:rPr>
              <a:t>)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• Рассматривание иллюстраций «Правила гигиены»</a:t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40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9-67.userapi.com/impg/-LlOIZIsCH2j6BVdoht0XTA3EK-yn8ZT-iJwdQ/xXKwR9zzjtI.jpg?size=604x436&amp;quality=95&amp;sign=f32724e41c25bd1faaf879ff2240baec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0" y="-44552"/>
            <a:ext cx="9216008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0" y="1582341"/>
            <a:ext cx="4572000" cy="40626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Чтение:</a:t>
            </a:r>
          </a:p>
          <a:p>
            <a:r>
              <a:rPr lang="ru-RU" dirty="0" err="1" smtClean="0">
                <a:solidFill>
                  <a:srgbClr val="002060"/>
                </a:solidFill>
              </a:rPr>
              <a:t>К.Чуковский«Федорино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горе», </a:t>
            </a:r>
            <a:r>
              <a:rPr lang="ru-RU" dirty="0" err="1" smtClean="0">
                <a:solidFill>
                  <a:srgbClr val="002060"/>
                </a:solidFill>
              </a:rPr>
              <a:t>С.Михалков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«Про девочку, которая плохо кушала», </a:t>
            </a:r>
            <a:r>
              <a:rPr lang="ru-RU" dirty="0" err="1" smtClean="0">
                <a:solidFill>
                  <a:srgbClr val="002060"/>
                </a:solidFill>
              </a:rPr>
              <a:t>И.Демьянов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«Замарашка», </a:t>
            </a:r>
            <a:r>
              <a:rPr lang="ru-RU" dirty="0" err="1" smtClean="0">
                <a:solidFill>
                  <a:srgbClr val="002060"/>
                </a:solidFill>
              </a:rPr>
              <a:t>Н.Павлова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«Света любит шоколадки…», </a:t>
            </a:r>
            <a:r>
              <a:rPr lang="ru-RU" dirty="0" err="1" smtClean="0">
                <a:solidFill>
                  <a:srgbClr val="002060"/>
                </a:solidFill>
              </a:rPr>
              <a:t>Т.Тонина</a:t>
            </a:r>
            <a:r>
              <a:rPr lang="ru-RU" dirty="0" smtClean="0">
                <a:solidFill>
                  <a:srgbClr val="002060"/>
                </a:solidFill>
              </a:rPr>
              <a:t> «</a:t>
            </a:r>
            <a:r>
              <a:rPr lang="ru-RU" dirty="0">
                <a:solidFill>
                  <a:srgbClr val="002060"/>
                </a:solidFill>
              </a:rPr>
              <a:t>Мамин фартук».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• Проговаривание </a:t>
            </a:r>
            <a:r>
              <a:rPr lang="ru-RU" dirty="0" err="1">
                <a:solidFill>
                  <a:srgbClr val="002060"/>
                </a:solidFill>
              </a:rPr>
              <a:t>потешек</a:t>
            </a:r>
            <a:r>
              <a:rPr lang="ru-RU" dirty="0">
                <a:solidFill>
                  <a:srgbClr val="002060"/>
                </a:solidFill>
              </a:rPr>
              <a:t> во время КГН: «Водичка-водичка», «Мыли мылом ушки, мыли мылом ручки», «Давай-ка с тобой закаляться, холодной водой умываться!», «Носик, носик! Где ты, носик?», «Кран откройся! Нос, умойся!» «Доктор, доктор, как нам быть: уши мыть или не мыть?»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163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un9-67.userapi.com/impg/-LlOIZIsCH2j6BVdoht0XTA3EK-yn8ZT-iJwdQ/xXKwR9zzjtI.jpg?size=604x436&amp;quality=95&amp;sign=f32724e41c25bd1faaf879ff2240baec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0" y="1166843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Образовательная область «Художественно-эстетическое развитие</a:t>
            </a:r>
            <a:r>
              <a:rPr lang="ru-RU" b="1" dirty="0" smtClean="0">
                <a:solidFill>
                  <a:srgbClr val="FF0000"/>
                </a:solidFill>
              </a:rPr>
              <a:t>»: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• Аппликация «Витаминный компот».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• Рисование «Огурцы в банке</a:t>
            </a:r>
            <a:r>
              <a:rPr lang="ru-RU" dirty="0" smtClean="0">
                <a:solidFill>
                  <a:srgbClr val="002060"/>
                </a:solidFill>
              </a:rPr>
              <a:t>».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• Рисование по трафарету овощей и фруктов (карандашами, фломастерами)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Цель: закреплять знания о полезных продуктах, развивать мелкую моторику рук.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• Рассматривание иллюстраций к произведениям: «Мамин фартук», «Про девочку, которая плохо кушала», «Замарашка», «Света любит шоколадки…», «Девочка чумазая».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156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un9-67.userapi.com/impg/-LlOIZIsCH2j6BVdoht0XTA3EK-yn8ZT-iJwdQ/xXKwR9zzjtI.jpg?size=604x436&amp;quality=95&amp;sign=f32724e41c25bd1faaf879ff2240baec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" y="-14864"/>
            <a:ext cx="914400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0" y="1028343"/>
            <a:ext cx="4572000" cy="461664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>
              <a:solidFill>
                <a:srgbClr val="FF0000"/>
              </a:solidFill>
            </a:endParaRPr>
          </a:p>
          <a:p>
            <a:r>
              <a:rPr lang="ru-RU" sz="2400" dirty="0" smtClean="0">
                <a:solidFill>
                  <a:srgbClr val="FF0000"/>
                </a:solidFill>
              </a:rPr>
              <a:t>Работа </a:t>
            </a:r>
            <a:r>
              <a:rPr lang="ru-RU" sz="2400" dirty="0">
                <a:solidFill>
                  <a:srgbClr val="FF0000"/>
                </a:solidFill>
              </a:rPr>
              <a:t>с </a:t>
            </a:r>
            <a:r>
              <a:rPr lang="ru-RU" sz="2400" dirty="0" smtClean="0">
                <a:solidFill>
                  <a:srgbClr val="FF0000"/>
                </a:solidFill>
              </a:rPr>
              <a:t>родителями:</a:t>
            </a:r>
          </a:p>
          <a:p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• </a:t>
            </a:r>
            <a:r>
              <a:rPr lang="ru-RU" dirty="0">
                <a:solidFill>
                  <a:srgbClr val="002060"/>
                </a:solidFill>
              </a:rPr>
              <a:t>Консультация «Как правильно одеть ребёнка на прогулку».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Цель: формировать представления у родителей о том, как правильно одевать ребёнка в холодное время года.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• Создание рубрики в родительском уголке «Если хочешь быть здоров</a:t>
            </a:r>
            <a:r>
              <a:rPr lang="ru-RU" dirty="0" smtClean="0">
                <a:solidFill>
                  <a:srgbClr val="002060"/>
                </a:solidFill>
              </a:rPr>
              <a:t>».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Цель: ознакомление родителей со способами оздоровления детей в семье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Предложить родителям принять участие в организации семейных оздоровительных мероприятий.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82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un9-67.userapi.com/impg/-LlOIZIsCH2j6BVdoht0XTA3EK-yn8ZT-iJwdQ/xXKwR9zzjtI.jpg?size=604x436&amp;quality=95&amp;sign=f32724e41c25bd1faaf879ff2240baec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144000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0" y="1443841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Заключение: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2060"/>
                </a:solidFill>
              </a:rPr>
              <a:t>• </a:t>
            </a:r>
            <a:r>
              <a:rPr lang="ru-RU" i="1" dirty="0">
                <a:solidFill>
                  <a:srgbClr val="002060"/>
                </a:solidFill>
              </a:rPr>
              <a:t>Воспитательная ценность:</a:t>
            </a:r>
            <a:r>
              <a:rPr lang="ru-RU" dirty="0">
                <a:solidFill>
                  <a:srgbClr val="002060"/>
                </a:solidFill>
              </a:rPr>
              <a:t> У детей значительно повысился интерес и желание заниматься гимнастикой, физкультурой, принимать участие в закаливающих процедурах, ухаживать за собой.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• </a:t>
            </a:r>
            <a:r>
              <a:rPr lang="ru-RU" i="1" dirty="0">
                <a:solidFill>
                  <a:srgbClr val="002060"/>
                </a:solidFill>
              </a:rPr>
              <a:t>Познавательная ценность:</a:t>
            </a:r>
            <a:r>
              <a:rPr lang="ru-RU" dirty="0">
                <a:solidFill>
                  <a:srgbClr val="002060"/>
                </a:solidFill>
              </a:rPr>
              <a:t> У детей и их родителей повысились знания о сохранении и укреплении здоровья, значимости здорового образа жизни. Расширилось представление о закаливающих мероприятиях, о полезных продуктах питания.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314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un9-67.userapi.com/impg/-LlOIZIsCH2j6BVdoht0XTA3EK-yn8ZT-iJwdQ/xXKwR9zzjtI.jpg?size=604x436&amp;quality=95&amp;sign=f32724e41c25bd1faaf879ff2240baec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3934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11759" y="2996952"/>
            <a:ext cx="50626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Спасибо за внимание!</a:t>
            </a:r>
            <a:endParaRPr lang="ru-RU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53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-1216152"/>
            <a:ext cx="7776864" cy="81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799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7620000" cy="10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338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un9-67.userapi.com/impg/-LlOIZIsCH2j6BVdoht0XTA3EK-yn8ZT-iJwdQ/xXKwR9zzjtI.jpg?size=604x436&amp;quality=95&amp;sign=f32724e41c25bd1faaf879ff2240baec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816"/>
            <a:ext cx="9036496" cy="6669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0" y="227483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Информационная карта </a:t>
            </a:r>
            <a:r>
              <a:rPr lang="ru-RU" b="1" dirty="0" smtClean="0">
                <a:solidFill>
                  <a:srgbClr val="FF0000"/>
                </a:solidFill>
              </a:rPr>
              <a:t>проекта: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>
                <a:solidFill>
                  <a:srgbClr val="0070C0"/>
                </a:solidFill>
              </a:rPr>
              <a:t>Сроки реализации:</a:t>
            </a:r>
            <a:r>
              <a:rPr lang="ru-RU" dirty="0">
                <a:solidFill>
                  <a:srgbClr val="0070C0"/>
                </a:solidFill>
              </a:rPr>
              <a:t> краткосрочный проект (2 недели).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Участники проекта:</a:t>
            </a:r>
            <a:r>
              <a:rPr lang="ru-RU" dirty="0"/>
              <a:t> </a:t>
            </a:r>
            <a:r>
              <a:rPr lang="ru-RU" dirty="0">
                <a:solidFill>
                  <a:srgbClr val="0070C0"/>
                </a:solidFill>
              </a:rPr>
              <a:t>педагоги, дети II младшей группы, их родители.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Тип проекта:</a:t>
            </a:r>
            <a:r>
              <a:rPr lang="ru-RU" dirty="0"/>
              <a:t> </a:t>
            </a:r>
            <a:r>
              <a:rPr lang="ru-RU" dirty="0">
                <a:solidFill>
                  <a:srgbClr val="0070C0"/>
                </a:solidFill>
              </a:rPr>
              <a:t>познавательно-игровой.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Вид проекта:</a:t>
            </a:r>
            <a:r>
              <a:rPr lang="ru-RU" dirty="0"/>
              <a:t> </a:t>
            </a:r>
            <a:r>
              <a:rPr lang="ru-RU" dirty="0">
                <a:solidFill>
                  <a:srgbClr val="0070C0"/>
                </a:solidFill>
              </a:rPr>
              <a:t>информационно-творческий.</a:t>
            </a:r>
            <a:br>
              <a:rPr lang="ru-RU" dirty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18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4715569" cy="650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000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AppData\Local\Microsoft\Windows\INetCache\Content.Word\IMG-20230120-WA000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7" y="-531177"/>
            <a:ext cx="5940425" cy="79203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949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AppData\Local\Microsoft\Windows\INetCache\Content.Word\IMG-20230120-WA000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7" y="-3001645"/>
            <a:ext cx="5940425" cy="128612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89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AppData\Local\Microsoft\Windows\INetCache\Content.Word\IMG-20230120-WA000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7" y="-531177"/>
            <a:ext cx="5940425" cy="79203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813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AppData\Local\Microsoft\Windows\INetCache\Content.Word\IMG-20230123-WA000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7" y="-531177"/>
            <a:ext cx="5940425" cy="79203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347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AppData\Local\Microsoft\Windows\INetCache\Content.Word\IMG-20230123-WA007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7" y="1201420"/>
            <a:ext cx="5940425" cy="4455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688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AppData\Local\Microsoft\Windows\INetCache\Content.Word\IMG-20230120-WA001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1447800"/>
            <a:ext cx="5486400" cy="975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772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AppData\Local\Microsoft\Windows\INetCache\Content.Word\IMG-20230123-WA000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7" y="-531177"/>
            <a:ext cx="5940425" cy="79203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358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AppData\Local\Microsoft\Windows\INetCache\Content.Word\IMG-20230120-WA001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7" y="-531177"/>
            <a:ext cx="5940425" cy="79203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034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AppData\Local\Microsoft\Windows\INetCache\Content.Word\IMG-20230120-WA001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7" y="-531177"/>
            <a:ext cx="5940425" cy="79203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053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un9-67.userapi.com/impg/-LlOIZIsCH2j6BVdoht0XTA3EK-yn8ZT-iJwdQ/xXKwR9zzjtI.jpg?size=604x436&amp;quality=95&amp;sign=f32724e41c25bd1faaf879ff2240baec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15976"/>
            <a:ext cx="9144000" cy="696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23728" y="2204864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Цель проекта</a:t>
            </a:r>
            <a:r>
              <a:rPr lang="ru-RU" sz="2000" dirty="0">
                <a:solidFill>
                  <a:srgbClr val="FF0000"/>
                </a:solidFill>
              </a:rPr>
              <a:t>: </a:t>
            </a:r>
            <a:endParaRPr lang="ru-RU" sz="2000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формировать культуру здоровья </a:t>
            </a:r>
            <a:r>
              <a:rPr lang="ru-RU" dirty="0">
                <a:solidFill>
                  <a:srgbClr val="002060"/>
                </a:solidFill>
              </a:rPr>
              <a:t>у детей 3-4 лет; </a:t>
            </a:r>
            <a:r>
              <a:rPr lang="ru-RU" dirty="0" smtClean="0">
                <a:solidFill>
                  <a:srgbClr val="002060"/>
                </a:solidFill>
              </a:rPr>
              <a:t>сохранять </a:t>
            </a:r>
            <a:r>
              <a:rPr lang="ru-RU" dirty="0">
                <a:solidFill>
                  <a:srgbClr val="002060"/>
                </a:solidFill>
              </a:rPr>
              <a:t>и </a:t>
            </a:r>
            <a:r>
              <a:rPr lang="ru-RU" dirty="0" smtClean="0">
                <a:solidFill>
                  <a:srgbClr val="002060"/>
                </a:solidFill>
              </a:rPr>
              <a:t>укреплять здоровье </a:t>
            </a:r>
            <a:r>
              <a:rPr lang="ru-RU" dirty="0">
                <a:solidFill>
                  <a:srgbClr val="002060"/>
                </a:solidFill>
              </a:rPr>
              <a:t>детей; </a:t>
            </a:r>
            <a:r>
              <a:rPr lang="ru-RU" dirty="0" smtClean="0">
                <a:solidFill>
                  <a:srgbClr val="002060"/>
                </a:solidFill>
              </a:rPr>
              <a:t>приобщать </a:t>
            </a:r>
            <a:r>
              <a:rPr lang="ru-RU" dirty="0">
                <a:solidFill>
                  <a:srgbClr val="002060"/>
                </a:solidFill>
              </a:rPr>
              <a:t>детей и их родителей к здоровому образу жизни.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436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AppData\Local\Microsoft\Windows\INetCache\Content.Word\IMG-20230123-WA005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7" y="1201420"/>
            <a:ext cx="5940425" cy="4455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527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AppData\Local\Microsoft\Windows\INetCache\Content.Word\IMG-20230123-WA006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9" y="23876"/>
            <a:ext cx="5617132" cy="39091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204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AppData\Local\Microsoft\Windows\INetCache\Content.Word\IMG-20230123-WA005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7" y="-531177"/>
            <a:ext cx="5940425" cy="79203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873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AppData\Local\Microsoft\Windows\INetCache\Content.Word\IMG-20230123-WA007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7" y="1201420"/>
            <a:ext cx="5940425" cy="4455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641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AppData\Local\Microsoft\Windows\INetCache\Content.Word\IMG-20230123-WA005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7" y="1201420"/>
            <a:ext cx="5940425" cy="4455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522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AppData\Local\Microsoft\Windows\INetCache\Content.Word\IMG-20230123-WA005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7" y="1201420"/>
            <a:ext cx="5940425" cy="4455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752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AppData\Local\Microsoft\Windows\INetCache\Content.Word\IMG-20230123-WA007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7" y="-531177"/>
            <a:ext cx="5940425" cy="79203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602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AppData\Local\Microsoft\Windows\INetCache\Content.Word\IMG-20230123-WA003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7" y="1201420"/>
            <a:ext cx="5940425" cy="4455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893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AppData\Local\Microsoft\Windows\INetCache\Content.Word\IMG-20230123-WA007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7" y="1201420"/>
            <a:ext cx="5940425" cy="4455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550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AppData\Local\Microsoft\Windows\INetCache\Content.Word\IMG-20230123-WA003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7" y="1201420"/>
            <a:ext cx="5940425" cy="4455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166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5884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098" name="Picture 2" descr="https://sun9-67.userapi.com/impg/-LlOIZIsCH2j6BVdoht0XTA3EK-yn8ZT-iJwdQ/xXKwR9zzjtI.jpg?size=604x436&amp;quality=95&amp;sign=f32724e41c25bd1faaf879ff2240baec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47"/>
            <a:ext cx="9144000" cy="6799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86000" y="751344"/>
            <a:ext cx="4572000" cy="504753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600" b="1" dirty="0" smtClean="0"/>
          </a:p>
          <a:p>
            <a:endParaRPr lang="ru-RU" sz="1600" b="1" dirty="0"/>
          </a:p>
          <a:p>
            <a:endParaRPr lang="ru-RU" sz="1600" b="1" dirty="0" smtClean="0"/>
          </a:p>
          <a:p>
            <a:r>
              <a:rPr lang="ru-RU" sz="1600" b="1" dirty="0" smtClean="0">
                <a:solidFill>
                  <a:srgbClr val="FF0000"/>
                </a:solidFill>
              </a:rPr>
              <a:t>Актуальность проекта: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002060"/>
                </a:solidFill>
              </a:rPr>
              <a:t>Здоровье – бесценный дар, который преподносит человеку природа. Здоровый ребёнок характеризуется гармоничным, соответствующим возрасту физическим, интеллектуальным, эмоционально-волевым, нравственным и социальным развитием. Дошкольный возраст является решающим в формировании фундамента физического и психического здоровья. Именно в этот период идёт интенсивное развитие органов и становление функциональных систем организма, закладываются основные черты личности, отношение к себе и окружающим. Важно на этом этапе сформировать у детей базу знаний и практических навыков здорового образа жизни.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155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AppData\Local\Microsoft\Windows\INetCache\Content.Word\IMG-20230123-WA004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7" y="1201420"/>
            <a:ext cx="5940425" cy="4455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984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AppData\Local\Microsoft\Windows\INetCache\Content.Word\IMG-20230123-WA003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325" y="800100"/>
            <a:ext cx="3943350" cy="5257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139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AppData\Local\Microsoft\Windows\INetCache\Content.Word\IMG-20230123-WA001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5" y="1079500"/>
            <a:ext cx="3524250" cy="4699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067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AppData\Local\Microsoft\Windows\INetCache\Content.Word\IMG-20230120-WA001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2" y="1543050"/>
            <a:ext cx="3571875" cy="3771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60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AppData\Local\Microsoft\Windows\INetCache\Content.Word\IMG-20230123-WA003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7" y="1201420"/>
            <a:ext cx="5940425" cy="4455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53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AppData\Local\Microsoft\Windows\INetCache\Content.Word\IMG-20230123-WA004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7" y="1201420"/>
            <a:ext cx="5940425" cy="4455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421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8128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51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0"/>
            <a:ext cx="5708650" cy="1015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657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2273300" cy="511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4762500" cy="847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140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4876800" cy="650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359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un9-67.userapi.com/impg/-LlOIZIsCH2j6BVdoht0XTA3EK-yn8ZT-iJwdQ/xXKwR9zzjtI.jpg?size=604x436&amp;quality=95&amp;sign=f32724e41c25bd1faaf879ff2240baec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0" y="-1187648"/>
            <a:ext cx="4572000" cy="695575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400" b="1" dirty="0" smtClean="0"/>
          </a:p>
          <a:p>
            <a:endParaRPr lang="ru-RU" sz="1400" b="1" dirty="0"/>
          </a:p>
          <a:p>
            <a:endParaRPr lang="ru-RU" sz="1400" b="1" dirty="0" smtClean="0"/>
          </a:p>
          <a:p>
            <a:endParaRPr lang="ru-RU" sz="1400" b="1" dirty="0"/>
          </a:p>
          <a:p>
            <a:endParaRPr lang="ru-RU" sz="1400" b="1" dirty="0" smtClean="0"/>
          </a:p>
          <a:p>
            <a:endParaRPr lang="ru-RU" sz="1400" b="1" dirty="0"/>
          </a:p>
          <a:p>
            <a:endParaRPr lang="ru-RU" sz="1200" b="1" dirty="0" smtClean="0"/>
          </a:p>
          <a:p>
            <a:endParaRPr lang="ru-RU" sz="1200" b="1" dirty="0"/>
          </a:p>
          <a:p>
            <a:endParaRPr lang="ru-RU" sz="1200" b="1" dirty="0" smtClean="0"/>
          </a:p>
          <a:p>
            <a:endParaRPr lang="ru-RU" sz="1200" b="1" dirty="0"/>
          </a:p>
          <a:p>
            <a:endParaRPr lang="ru-RU" sz="1200" b="1" dirty="0" smtClean="0"/>
          </a:p>
          <a:p>
            <a:endParaRPr lang="ru-RU" sz="1200" b="1" dirty="0"/>
          </a:p>
          <a:p>
            <a:r>
              <a:rPr lang="ru-RU" sz="1200" b="1" dirty="0" smtClean="0">
                <a:solidFill>
                  <a:srgbClr val="FF0000"/>
                </a:solidFill>
              </a:rPr>
              <a:t>Задачи проекта:</a:t>
            </a:r>
            <a:r>
              <a:rPr lang="ru-RU" sz="1200" dirty="0" smtClean="0">
                <a:solidFill>
                  <a:srgbClr val="FF0000"/>
                </a:solidFill>
              </a:rPr>
              <a:t/>
            </a:r>
            <a:br>
              <a:rPr lang="ru-RU" sz="1200" dirty="0" smtClean="0">
                <a:solidFill>
                  <a:srgbClr val="FF0000"/>
                </a:solidFill>
              </a:rPr>
            </a:br>
            <a:r>
              <a:rPr lang="ru-RU" sz="1200" i="1" dirty="0" smtClean="0">
                <a:solidFill>
                  <a:srgbClr val="FF0000"/>
                </a:solidFill>
              </a:rPr>
              <a:t>Образовательные: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>
                <a:solidFill>
                  <a:srgbClr val="002060"/>
                </a:solidFill>
              </a:rPr>
              <a:t>1. Дать представление о здоровом образе жизни.</a:t>
            </a:r>
            <a:br>
              <a:rPr lang="ru-RU" sz="1200" dirty="0" smtClean="0">
                <a:solidFill>
                  <a:srgbClr val="002060"/>
                </a:solidFill>
              </a:rPr>
            </a:br>
            <a:r>
              <a:rPr lang="ru-RU" sz="1200" dirty="0" smtClean="0">
                <a:solidFill>
                  <a:srgbClr val="002060"/>
                </a:solidFill>
              </a:rPr>
              <a:t>2. Продолжать знакомить с правилами личной гигиены.</a:t>
            </a:r>
            <a:br>
              <a:rPr lang="ru-RU" sz="1200" dirty="0" smtClean="0">
                <a:solidFill>
                  <a:srgbClr val="002060"/>
                </a:solidFill>
              </a:rPr>
            </a:br>
            <a:r>
              <a:rPr lang="ru-RU" sz="1200" dirty="0" smtClean="0">
                <a:solidFill>
                  <a:srgbClr val="002060"/>
                </a:solidFill>
              </a:rPr>
              <a:t>3. Способствовать укреплению здоровья детей через систему оздоровительных мероприятий.</a:t>
            </a:r>
            <a:br>
              <a:rPr lang="ru-RU" sz="1200" dirty="0" smtClean="0">
                <a:solidFill>
                  <a:srgbClr val="002060"/>
                </a:solidFill>
              </a:rPr>
            </a:br>
            <a:r>
              <a:rPr lang="ru-RU" sz="1200" i="1" dirty="0" smtClean="0">
                <a:solidFill>
                  <a:srgbClr val="FF0000"/>
                </a:solidFill>
              </a:rPr>
              <a:t>Развивающие: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>
                <a:solidFill>
                  <a:srgbClr val="002060"/>
                </a:solidFill>
              </a:rPr>
              <a:t>1. Развивать культурно-гигиенические навыки у детей.</a:t>
            </a:r>
            <a:br>
              <a:rPr lang="ru-RU" sz="1200" dirty="0" smtClean="0">
                <a:solidFill>
                  <a:srgbClr val="002060"/>
                </a:solidFill>
              </a:rPr>
            </a:br>
            <a:r>
              <a:rPr lang="ru-RU" sz="1200" dirty="0" smtClean="0">
                <a:solidFill>
                  <a:srgbClr val="002060"/>
                </a:solidFill>
              </a:rPr>
              <a:t>2. Закрепить представления о правилах личной гигиены; уточнить и систематизировать знания детей о необходимости гигиенических процедур.</a:t>
            </a:r>
            <a:br>
              <a:rPr lang="ru-RU" sz="1200" dirty="0" smtClean="0">
                <a:solidFill>
                  <a:srgbClr val="002060"/>
                </a:solidFill>
              </a:rPr>
            </a:br>
            <a:r>
              <a:rPr lang="ru-RU" sz="1200" dirty="0" smtClean="0">
                <a:solidFill>
                  <a:srgbClr val="002060"/>
                </a:solidFill>
              </a:rPr>
              <a:t>3. Развивать у детей умения выполнять правильно дыхательные гимнастики и упражнения.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i="1" dirty="0" smtClean="0">
                <a:solidFill>
                  <a:srgbClr val="FF0000"/>
                </a:solidFill>
              </a:rPr>
              <a:t>Воспитательные: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>
                <a:solidFill>
                  <a:srgbClr val="002060"/>
                </a:solidFill>
              </a:rPr>
              <a:t>1. Воспитывать интерес детей к здоровому образу жизни.</a:t>
            </a:r>
            <a:br>
              <a:rPr lang="ru-RU" sz="1200" dirty="0" smtClean="0">
                <a:solidFill>
                  <a:srgbClr val="002060"/>
                </a:solidFill>
              </a:rPr>
            </a:br>
            <a:r>
              <a:rPr lang="ru-RU" sz="1200" dirty="0" smtClean="0">
                <a:solidFill>
                  <a:srgbClr val="002060"/>
                </a:solidFill>
              </a:rPr>
              <a:t>2. Воспитывать у детей желание заниматься физкультурой, спортом, закаляться, заботиться о своем здоровье, заботливо относиться к своему телу и организму.</a:t>
            </a:r>
            <a:br>
              <a:rPr lang="ru-RU" sz="1200" dirty="0" smtClean="0">
                <a:solidFill>
                  <a:srgbClr val="002060"/>
                </a:solidFill>
              </a:rPr>
            </a:br>
            <a:r>
              <a:rPr lang="ru-RU" sz="1200" dirty="0" smtClean="0">
                <a:solidFill>
                  <a:srgbClr val="002060"/>
                </a:solidFill>
              </a:rPr>
              <a:t>3. Воспитывать у детей желание выглядеть чистым, аккуратным и опрятным.</a:t>
            </a:r>
            <a:br>
              <a:rPr lang="ru-RU" sz="1200" dirty="0" smtClean="0">
                <a:solidFill>
                  <a:srgbClr val="002060"/>
                </a:solidFill>
              </a:rPr>
            </a:br>
            <a:r>
              <a:rPr lang="ru-RU" sz="1200" dirty="0" smtClean="0">
                <a:solidFill>
                  <a:srgbClr val="002060"/>
                </a:solidFill>
              </a:rPr>
              <a:t>4. Укрепить связи между детским садом и семьей, изменить позицию родителей в отношении своего здоровья и здоровья детей.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63006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0" cy="955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506491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8128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903289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8128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01761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8128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74388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8128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069633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8128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319395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8128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91102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0"/>
            <a:ext cx="5727700" cy="10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321581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0"/>
            <a:ext cx="5727700" cy="10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146840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-891480"/>
            <a:ext cx="5727700" cy="10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0660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sun9-67.userapi.com/impg/-LlOIZIsCH2j6BVdoht0XTA3EK-yn8ZT-iJwdQ/xXKwR9zzjtI.jpg?size=604x436&amp;quality=95&amp;sign=f32724e41c25bd1faaf879ff2240baec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8592"/>
            <a:ext cx="9144000" cy="705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0" y="-11876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172084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Ожидаемые результаты: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• Сохранение и укрепление здоровья детей через систему комплексной физкультурно-оздоровительной работы.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• Совершенствование навыков самостоятельности у детей при соблюдении культурно-гигиенических процедур.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• Формирование желания и стремления вести здоровый образ жизни.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• Дети и родители имеют элементарные представления о ценности здоровья.</a:t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87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0"/>
            <a:ext cx="5727700" cy="10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195389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8128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913525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8128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314941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0"/>
            <a:ext cx="5727700" cy="10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025430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139463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78613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26461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780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sun9-67.userapi.com/impg/-LlOIZIsCH2j6BVdoht0XTA3EK-yn8ZT-iJwdQ/xXKwR9zzjtI.jpg?size=604x436&amp;quality=95&amp;sign=f32724e41c25bd1faaf879ff2240baec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0"/>
            <a:ext cx="9108504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86000" y="889844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b="1" dirty="0">
                <a:solidFill>
                  <a:srgbClr val="FF0000"/>
                </a:solidFill>
              </a:rPr>
              <a:t>I. ПОДГОТОВИТЕЛЬНЫЙ </a:t>
            </a:r>
            <a:r>
              <a:rPr lang="ru-RU" b="1" dirty="0" smtClean="0">
                <a:solidFill>
                  <a:srgbClr val="FF0000"/>
                </a:solidFill>
              </a:rPr>
              <a:t>ЭТАП: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2060"/>
                </a:solidFill>
              </a:rPr>
              <a:t>1. Подборка методического и дидактического материала.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2. Подборка художественной литературы.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3. Оформление папок-передвижек, консультаций, буклетов для родителей по теме проекта.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4. Подбор пословиц, поговорок, загадок по теме проекта.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5. Подборка дидактических, подвижных, сюжетно - ролевых игр по теме проекта и атрибутов к ним.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6. Разработка анкеты для родителей: «Здоровый образ жизни в вашей семье»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7. Привлечение родителей к реализации проекта.</a:t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63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sun9-67.userapi.com/impg/-LlOIZIsCH2j6BVdoht0XTA3EK-yn8ZT-iJwdQ/xXKwR9zzjtI.jpg?size=604x436&amp;quality=95&amp;sign=f32724e41c25bd1faaf879ff2240baec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178"/>
            <a:ext cx="9252520" cy="688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0" y="1305342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II. ОСНОВНОЙ </a:t>
            </a:r>
            <a:r>
              <a:rPr lang="ru-RU" b="1" dirty="0" smtClean="0">
                <a:solidFill>
                  <a:srgbClr val="FF0000"/>
                </a:solidFill>
              </a:rPr>
              <a:t>ЭТАП: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Ежедневная работа с детьми: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• Утренняя гимнастика.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• Артикуляционная, пальчиковая, дыхательная </a:t>
            </a:r>
            <a:r>
              <a:rPr lang="ru-RU" dirty="0" smtClean="0">
                <a:solidFill>
                  <a:srgbClr val="002060"/>
                </a:solidFill>
              </a:rPr>
              <a:t>гимнастика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• </a:t>
            </a:r>
            <a:r>
              <a:rPr lang="ru-RU" dirty="0">
                <a:solidFill>
                  <a:srgbClr val="002060"/>
                </a:solidFill>
              </a:rPr>
              <a:t>Гимнастика пробуждения. Хождение по «Дорожке здоровья»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• Физкультминутки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• Закаливающие процедуры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• Подвижные игры в группе, на улице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• Воспитание культурно-гигиенических навыков.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• Воспитание культуры поведения за столом.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958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sun9-67.userapi.com/impg/-LlOIZIsCH2j6BVdoht0XTA3EK-yn8ZT-iJwdQ/xXKwR9zzjtI.jpg?size=604x436&amp;quality=95&amp;sign=f32724e41c25bd1faaf879ff2240baec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072"/>
            <a:ext cx="9108503" cy="686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86000" y="751344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r>
              <a:rPr lang="ru-RU" sz="2400" b="1" dirty="0" smtClean="0">
                <a:solidFill>
                  <a:srgbClr val="FF0000"/>
                </a:solidFill>
              </a:rPr>
              <a:t>Образовательная </a:t>
            </a:r>
            <a:r>
              <a:rPr lang="ru-RU" sz="2400" b="1" dirty="0">
                <a:solidFill>
                  <a:srgbClr val="FF0000"/>
                </a:solidFill>
              </a:rPr>
              <a:t>область «Социально-коммуникативное развитие</a:t>
            </a:r>
            <a:r>
              <a:rPr lang="ru-RU" sz="2400" b="1" dirty="0" smtClean="0">
                <a:solidFill>
                  <a:srgbClr val="FF0000"/>
                </a:solidFill>
              </a:rPr>
              <a:t>»: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 smtClean="0">
              <a:solidFill>
                <a:srgbClr val="FF000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• </a:t>
            </a:r>
            <a:r>
              <a:rPr lang="ru-RU" sz="2400" dirty="0">
                <a:solidFill>
                  <a:srgbClr val="002060"/>
                </a:solidFill>
              </a:rPr>
              <a:t>Ситуативный разговор о пользе утренней гимнастики.</a:t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• Дидактическая игра «Правила чистюли».</a:t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• </a:t>
            </a:r>
            <a:r>
              <a:rPr lang="ru-RU" sz="2400" dirty="0">
                <a:solidFill>
                  <a:srgbClr val="002060"/>
                </a:solidFill>
              </a:rPr>
              <a:t>Д/и «Уложим куклу спать</a:t>
            </a:r>
            <a:r>
              <a:rPr lang="ru-RU" sz="2400" dirty="0" smtClean="0">
                <a:solidFill>
                  <a:srgbClr val="002060"/>
                </a:solidFill>
              </a:rPr>
              <a:t>».</a:t>
            </a:r>
            <a:r>
              <a:rPr lang="ru-RU" sz="2400" dirty="0">
                <a:solidFill>
                  <a:srgbClr val="002060"/>
                </a:solidFill>
              </a:rPr>
              <a:t/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• Д/и «Назови части тела и лица».</a:t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60020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147</Words>
  <Application>Microsoft Office PowerPoint</Application>
  <PresentationFormat>Экран (4:3)</PresentationFormat>
  <Paragraphs>96</Paragraphs>
  <Slides>67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67</vt:i4>
      </vt:variant>
    </vt:vector>
  </HeadingPairs>
  <TitlesOfParts>
    <vt:vector size="6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20</cp:revision>
  <dcterms:created xsi:type="dcterms:W3CDTF">2023-01-23T11:23:12Z</dcterms:created>
  <dcterms:modified xsi:type="dcterms:W3CDTF">2023-10-01T15:59:08Z</dcterms:modified>
</cp:coreProperties>
</file>